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1" r:id="rId3"/>
    <p:sldId id="353" r:id="rId4"/>
    <p:sldId id="349" r:id="rId5"/>
    <p:sldId id="307" r:id="rId6"/>
    <p:sldId id="350" r:id="rId7"/>
    <p:sldId id="319" r:id="rId8"/>
    <p:sldId id="321" r:id="rId9"/>
    <p:sldId id="351" r:id="rId10"/>
    <p:sldId id="327" r:id="rId11"/>
    <p:sldId id="322" r:id="rId12"/>
    <p:sldId id="323" r:id="rId13"/>
    <p:sldId id="328" r:id="rId14"/>
    <p:sldId id="324" r:id="rId15"/>
    <p:sldId id="326" r:id="rId16"/>
    <p:sldId id="329" r:id="rId17"/>
    <p:sldId id="330" r:id="rId18"/>
    <p:sldId id="354" r:id="rId19"/>
    <p:sldId id="352" r:id="rId20"/>
    <p:sldId id="304" r:id="rId21"/>
    <p:sldId id="331" r:id="rId22"/>
    <p:sldId id="340" r:id="rId23"/>
    <p:sldId id="333" r:id="rId24"/>
    <p:sldId id="334" r:id="rId25"/>
    <p:sldId id="341" r:id="rId26"/>
    <p:sldId id="335" r:id="rId27"/>
    <p:sldId id="336" r:id="rId28"/>
    <p:sldId id="338" r:id="rId29"/>
    <p:sldId id="339" r:id="rId30"/>
    <p:sldId id="348" r:id="rId31"/>
    <p:sldId id="342" r:id="rId32"/>
    <p:sldId id="355" r:id="rId33"/>
    <p:sldId id="261" r:id="rId3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BBD033"/>
    <a:srgbClr val="000000"/>
    <a:srgbClr val="006969"/>
    <a:srgbClr val="BED700"/>
    <a:srgbClr val="006600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7163" autoAdjust="0"/>
  </p:normalViewPr>
  <p:slideViewPr>
    <p:cSldViewPr>
      <p:cViewPr varScale="1">
        <p:scale>
          <a:sx n="91" d="100"/>
          <a:sy n="9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4A27-45A6-4B86-A10A-9FA839DDBC58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3D3A-2969-48D0-9692-F59909CEA4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MKT\ÚTEIS\TEMPLATES 2014\OPCAO_2\PPT_2\PPT2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619672" y="2348880"/>
            <a:ext cx="6120680" cy="15841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19672" y="3933056"/>
            <a:ext cx="6120680" cy="648072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BED700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REGISTRO ELETRÔNICO </a:t>
            </a:r>
          </a:p>
          <a:p>
            <a:r>
              <a:rPr lang="pt-BR" dirty="0" smtClean="0"/>
              <a:t>EM SAÚDE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KT\ÚTEIS\TEMPLATES 2014\OPCAO_2\PPT_2\PPT2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60840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2\PPT_2\PPT2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2\PPT_2\PPT2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1720" y="2852936"/>
            <a:ext cx="5112568" cy="936104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Classificação: </a:t>
            </a:r>
            <a:r>
              <a:rPr lang="pt-BR" smtClean="0"/>
              <a:t>ccccccc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6120680" cy="15841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PRODUTO HOSPITALAR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120680" cy="504056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RES - Registro Eletrônico em Saúde</a:t>
            </a:r>
            <a:endParaRPr lang="pt-BR" sz="28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75656" y="4545124"/>
            <a:ext cx="612068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rgbClr val="BED7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</a:rPr>
              <a:t>Acesso Cooperado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38652" y="16693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Basta preencher as informações e gerar a solicitação normalmente.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5" y="2962906"/>
            <a:ext cx="8087021" cy="34286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6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4" y="3029453"/>
            <a:ext cx="7881835" cy="16314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07704" y="166160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a solicitação deverá sempre ser complementar de uma guia principal. A busca por esta guia inicial poderá ser feita de duas maneiras distintas:</a:t>
            </a:r>
            <a:endParaRPr lang="pt-BR" sz="11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971600" y="5013176"/>
            <a:ext cx="59046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Preencher </a:t>
            </a:r>
            <a:r>
              <a:rPr lang="pt-BR" sz="1400" dirty="0"/>
              <a:t>o campo </a:t>
            </a:r>
            <a:r>
              <a:rPr lang="pt-BR" sz="1400" b="1" dirty="0"/>
              <a:t>Data que realizou o exame/Internação</a:t>
            </a:r>
            <a:r>
              <a:rPr lang="pt-BR" sz="1400" dirty="0"/>
              <a:t>, com a data aproximada de quando a guia da internação foi </a:t>
            </a:r>
            <a:r>
              <a:rPr lang="pt-BR" sz="1400" dirty="0" smtClean="0"/>
              <a:t>registrada. Em </a:t>
            </a:r>
            <a:r>
              <a:rPr lang="pt-BR" sz="1400" dirty="0"/>
              <a:t>seguida na seta </a:t>
            </a:r>
            <a:r>
              <a:rPr lang="pt-BR" sz="1400" dirty="0" smtClean="0"/>
              <a:t>verde </a:t>
            </a:r>
            <a:r>
              <a:rPr lang="pt-BR" sz="1400" dirty="0"/>
              <a:t>para buscar a informação desejada;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r>
              <a:rPr lang="pt-BR" sz="1400" dirty="0" smtClean="0"/>
              <a:t>Não </a:t>
            </a:r>
            <a:r>
              <a:rPr lang="pt-BR" sz="1400" dirty="0"/>
              <a:t>preencher nenhuma data e clicar na seta </a:t>
            </a:r>
            <a:r>
              <a:rPr lang="pt-BR" sz="1400" dirty="0" smtClean="0"/>
              <a:t>verde</a:t>
            </a:r>
            <a:r>
              <a:rPr lang="pt-BR" sz="1400" dirty="0"/>
              <a:t>, ao lado direito do campo data, </a:t>
            </a:r>
            <a:r>
              <a:rPr lang="pt-BR" sz="1400" dirty="0" smtClean="0"/>
              <a:t>para </a:t>
            </a:r>
            <a:r>
              <a:rPr lang="pt-BR" sz="1400" dirty="0"/>
              <a:t>buscar todas as guias que o beneficiário possa ter.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7740352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575996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597512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8490105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8325749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347265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28" name="Elipse 27"/>
          <p:cNvSpPr/>
          <p:nvPr/>
        </p:nvSpPr>
        <p:spPr>
          <a:xfrm>
            <a:off x="590044" y="597079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1560" y="60072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30" name="Elipse 29"/>
          <p:cNvSpPr/>
          <p:nvPr/>
        </p:nvSpPr>
        <p:spPr>
          <a:xfrm>
            <a:off x="611560" y="50886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3076" y="512509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37131" y="1916832"/>
            <a:ext cx="7374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sistema listará uma ou todas as guias que o beneficiário possuir.</a:t>
            </a:r>
          </a:p>
          <a:p>
            <a:endParaRPr lang="pt-BR" sz="1600" dirty="0"/>
          </a:p>
          <a:p>
            <a:r>
              <a:rPr lang="pt-BR" sz="1600" dirty="0" smtClean="0"/>
              <a:t>Nesta tela será possível identificar as guias geradas para o beneficiário, assim como o procedimento principal inserido na guia. Para visualizar mais itens, basta clicar sobre a     ao lado direito do número da guia em azul.</a:t>
            </a:r>
            <a:endParaRPr lang="pt-BR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5" y="3594296"/>
            <a:ext cx="7881835" cy="9868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82" y="2996486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753405" y="4941168"/>
            <a:ext cx="6120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identificar a guia referente à internação que deseja gerar </a:t>
            </a:r>
            <a:r>
              <a:rPr lang="pt-BR" sz="1600" dirty="0" smtClean="0"/>
              <a:t>os procedimentos </a:t>
            </a:r>
            <a:r>
              <a:rPr lang="pt-BR" sz="1600" dirty="0"/>
              <a:t>complementares, clique sobre o número da guia, que </a:t>
            </a:r>
            <a:r>
              <a:rPr lang="pt-BR" sz="1600" dirty="0" smtClean="0"/>
              <a:t>será direcionado à tela de </a:t>
            </a:r>
            <a:r>
              <a:rPr lang="pt-BR" sz="1600" b="1" dirty="0" smtClean="0"/>
              <a:t>Solicitação de </a:t>
            </a:r>
            <a:r>
              <a:rPr lang="pt-BR" sz="1600" b="1" dirty="0"/>
              <a:t>Exames</a:t>
            </a:r>
            <a:r>
              <a:rPr lang="pt-BR" sz="1600" dirty="0"/>
              <a:t>, conforme processo atual. </a:t>
            </a:r>
            <a:r>
              <a:rPr lang="pt-BR" sz="1600" dirty="0" smtClean="0"/>
              <a:t>Lembrando </a:t>
            </a:r>
            <a:r>
              <a:rPr lang="pt-BR" sz="1600" dirty="0"/>
              <a:t>que o próprio sistema gerará a guia como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87624" y="2564904"/>
            <a:ext cx="6984776" cy="27576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904" y="2924944"/>
            <a:ext cx="5464199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/>
              <a:t>Caso não encontre nenhuma guia de </a:t>
            </a:r>
          </a:p>
          <a:p>
            <a:pPr marL="0" indent="0" algn="ctr">
              <a:buNone/>
            </a:pPr>
            <a:r>
              <a:rPr lang="pt-BR" sz="1800" dirty="0" smtClean="0"/>
              <a:t>internação para que os procedimentos </a:t>
            </a:r>
          </a:p>
          <a:p>
            <a:pPr marL="0" indent="0" algn="ctr">
              <a:buNone/>
            </a:pPr>
            <a:r>
              <a:rPr lang="pt-BR" sz="1800" dirty="0" smtClean="0"/>
              <a:t>sejam gerados como complementares, clique na </a:t>
            </a:r>
          </a:p>
          <a:p>
            <a:pPr marL="0" indent="0" algn="ctr">
              <a:buNone/>
            </a:pPr>
            <a:r>
              <a:rPr lang="pt-BR" sz="1800" dirty="0" smtClean="0"/>
              <a:t>opção </a:t>
            </a:r>
            <a:r>
              <a:rPr lang="pt-BR" sz="1800" b="1" dirty="0" smtClean="0"/>
              <a:t>Solicitação de Internação </a:t>
            </a:r>
            <a:r>
              <a:rPr lang="pt-BR" sz="1800" dirty="0" smtClean="0"/>
              <a:t>ou oriente o</a:t>
            </a:r>
          </a:p>
          <a:p>
            <a:pPr marL="0" indent="0" algn="ctr">
              <a:buNone/>
            </a:pPr>
            <a:r>
              <a:rPr lang="pt-BR" sz="1800" dirty="0" smtClean="0"/>
              <a:t>beneficiário que deverá procurar por seu médico</a:t>
            </a:r>
          </a:p>
          <a:p>
            <a:pPr marL="0" indent="0" algn="ctr">
              <a:buNone/>
            </a:pPr>
            <a:r>
              <a:rPr lang="pt-BR" sz="1800" dirty="0" smtClean="0"/>
              <a:t>para providenciar uma solicitação.</a:t>
            </a:r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635896" y="179959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BBD033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5721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3140968"/>
            <a:ext cx="7881646" cy="16314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23265" y="19168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</a:t>
            </a:r>
            <a:r>
              <a:rPr lang="pt-BR" sz="1600" b="1" dirty="0" smtClean="0"/>
              <a:t>Solicitação de Internação, </a:t>
            </a:r>
            <a:r>
              <a:rPr lang="pt-BR" sz="1600" dirty="0" smtClean="0"/>
              <a:t>se houver a necessidade de internação para tal procedimento.</a:t>
            </a:r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722802" y="530120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4427984" y="4052526"/>
            <a:ext cx="504056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773536" y="387762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95052" y="391402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4440684" y="4573035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447779" y="4573034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427984" y="4971811"/>
            <a:ext cx="1800200" cy="1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6002486" y="4780692"/>
            <a:ext cx="360040" cy="3558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24002" y="48128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755750" y="4721186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ou</a:t>
            </a:r>
            <a:r>
              <a:rPr lang="pt-BR" sz="1200" dirty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39093" y="1654566"/>
            <a:ext cx="7313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smtClean="0"/>
              <a:t>Pós-Cirúrgico, </a:t>
            </a:r>
            <a:r>
              <a:rPr lang="pt-BR" sz="1600" dirty="0" smtClean="0"/>
              <a:t>o </a:t>
            </a:r>
            <a:r>
              <a:rPr lang="pt-BR" sz="1600" dirty="0"/>
              <a:t>sistema </a:t>
            </a:r>
            <a:r>
              <a:rPr lang="pt-BR" sz="1600" dirty="0" smtClean="0"/>
              <a:t>apresenta todas as solicitações de Internação pertencentes ao beneficiário, assim como o principal procedimento de cada guia. Para visualizar os demais itens inseridos, basta selecionar a      ao lado direito do número da guia. </a:t>
            </a:r>
          </a:p>
          <a:p>
            <a:endParaRPr lang="pt-BR" sz="1600" dirty="0"/>
          </a:p>
          <a:p>
            <a:r>
              <a:rPr lang="pt-BR" sz="1600" dirty="0" smtClean="0"/>
              <a:t>Para continuar, selecione o número da guia e o sistema relacionará a nova solicitação como complementar da guia de internação automaticamente.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266553" y="538410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255294" y="5632784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277435" y="587727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671332" y="3717032"/>
            <a:ext cx="7881646" cy="2589829"/>
            <a:chOff x="671332" y="3789040"/>
            <a:chExt cx="7881646" cy="25898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2" y="3789040"/>
              <a:ext cx="7881646" cy="258982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Conector reto 11"/>
            <p:cNvCxnSpPr/>
            <p:nvPr/>
          </p:nvCxnSpPr>
          <p:spPr>
            <a:xfrm>
              <a:off x="4539342" y="5376482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4539342" y="5598766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539342" y="5809591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de seta reta 24"/>
          <p:cNvCxnSpPr/>
          <p:nvPr/>
        </p:nvCxnSpPr>
        <p:spPr>
          <a:xfrm>
            <a:off x="1288608" y="4770351"/>
            <a:ext cx="0" cy="391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4" y="2492588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636" y="2060848"/>
            <a:ext cx="72008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somente serão apresentadas as Internações sem registro de alta. Neste caso, basta selecionar o número da guia para dar continuidade ao processo de solicitação.</a:t>
            </a:r>
            <a:endParaRPr lang="pt-B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" y="3356992"/>
            <a:ext cx="7881646" cy="17224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1113306" y="4737894"/>
            <a:ext cx="0" cy="4192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4510644"/>
            <a:ext cx="7881646" cy="17266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5656" y="1628800"/>
            <a:ext cx="705678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Nos casos em que o beneficiário não tiver guia de internação solicitada pendente ou autorizada, o sistema retornará mensagem de que não existe solicitação de internação, devendo portanto seguir os seguintes caminhos:</a:t>
            </a:r>
          </a:p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Menu </a:t>
            </a:r>
            <a:r>
              <a:rPr lang="pt-BR" sz="1600" dirty="0" smtClean="0"/>
              <a:t>para retornar ao menu principal e solicitar a internação ou procedimento cirúrgico;</a:t>
            </a:r>
          </a:p>
          <a:p>
            <a:pPr marL="0" indent="0">
              <a:buFont typeface="Arial" pitchFamily="34" charset="0"/>
              <a:buNone/>
            </a:pPr>
            <a:endParaRPr lang="pt-BR" sz="1600" dirty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Solicitação de Internação </a:t>
            </a:r>
            <a:r>
              <a:rPr lang="pt-BR" sz="1600" dirty="0" smtClean="0"/>
              <a:t>como um atalho à tela de internação ou procedimento cirúrgico.</a:t>
            </a:r>
            <a:endParaRPr lang="pt-BR" sz="1700" dirty="0"/>
          </a:p>
        </p:txBody>
      </p:sp>
      <p:sp>
        <p:nvSpPr>
          <p:cNvPr id="16" name="Elipse 15"/>
          <p:cNvSpPr/>
          <p:nvPr/>
        </p:nvSpPr>
        <p:spPr>
          <a:xfrm>
            <a:off x="1094100" y="36448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368125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18" name="Elipse 17"/>
          <p:cNvSpPr/>
          <p:nvPr/>
        </p:nvSpPr>
        <p:spPr>
          <a:xfrm>
            <a:off x="1094100" y="280577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115616" y="28421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364497" y="6066537"/>
            <a:ext cx="405377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3092106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113622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5705190" y="6066537"/>
            <a:ext cx="590119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6022918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44434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</p:spTree>
    <p:extLst>
      <p:ext uri="{BB962C8B-B14F-4D97-AF65-F5344CB8AC3E}">
        <p14:creationId xmlns:p14="http://schemas.microsoft.com/office/powerpoint/2010/main" val="28936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nova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53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708904"/>
            <a:ext cx="7149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Relembramos que a consulta em consultório </a:t>
            </a:r>
            <a:r>
              <a:rPr lang="pt-BR" sz="1600" b="1" dirty="0" smtClean="0">
                <a:solidFill>
                  <a:srgbClr val="C00000"/>
                </a:solidFill>
              </a:rPr>
              <a:t>não é coberta para o beneficiário do Produto Hospitalar</a:t>
            </a:r>
            <a:r>
              <a:rPr lang="pt-BR" sz="1600" dirty="0" smtClean="0"/>
              <a:t>. Portanto, caso não tenha realizado nenhum procedimento no consultório, o mesmo não será apresentado na </a:t>
            </a:r>
            <a:r>
              <a:rPr lang="pt-BR" sz="1600" b="1" dirty="0" smtClean="0"/>
              <a:t>Fila de Atendimento</a:t>
            </a:r>
            <a:r>
              <a:rPr lang="pt-BR" sz="1600" dirty="0" smtClean="0"/>
              <a:t>. Mas se realizou, basta selecioná-lo e o sistema carregará a tela para solicitação de procedimentos: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" y="3501008"/>
            <a:ext cx="7881646" cy="26374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502395" y="4564852"/>
            <a:ext cx="405377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30004" y="438994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42635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PRODUTO HOSPITALAR: Conceito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83439" y="1916832"/>
            <a:ext cx="7025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Com a criação deste novo produto hospitalar pela Unimed Campinas, houve a necessidade de ajustar o RES para as novas funcionalidades. </a:t>
            </a:r>
          </a:p>
          <a:p>
            <a:endParaRPr lang="pt-BR" sz="1600" dirty="0"/>
          </a:p>
          <a:p>
            <a:r>
              <a:rPr lang="pt-BR" sz="1600" dirty="0" smtClean="0"/>
              <a:t>Foram criados </a:t>
            </a:r>
            <a:r>
              <a:rPr lang="pt-BR" sz="1600" b="1" dirty="0" smtClean="0"/>
              <a:t>Regimes de Atendimento </a:t>
            </a:r>
            <a:r>
              <a:rPr lang="pt-BR" sz="1600" dirty="0" smtClean="0"/>
              <a:t>com o objetivo de gerenciar as liberações das solicitações feitas eletronicamente. São eles:  </a:t>
            </a:r>
          </a:p>
          <a:p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Beneficiário Internado 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/>
              <a:t>Quimio</a:t>
            </a:r>
            <a:r>
              <a:rPr lang="pt-BR" sz="1600" dirty="0"/>
              <a:t> e </a:t>
            </a:r>
            <a:r>
              <a:rPr lang="pt-BR" sz="1600" dirty="0" smtClean="0"/>
              <a:t>Radio – Cancerologia/Radioterapia/Reumatologia/Urologia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Pré-natal – somente para </a:t>
            </a:r>
            <a:r>
              <a:rPr lang="pt-BR" sz="1600" dirty="0" smtClean="0"/>
              <a:t>Ginecologistas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 smtClean="0"/>
              <a:t>Pré</a:t>
            </a:r>
            <a:r>
              <a:rPr lang="pt-BR" sz="1600" dirty="0" smtClean="0"/>
              <a:t>-cirúrgico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Urgência/Emergência – somente para Hospitais e Clínicas Psiquiátricas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 Particular – somente atendimento presencial na Unimed Campinas</a:t>
            </a:r>
          </a:p>
        </p:txBody>
      </p:sp>
    </p:spTree>
    <p:extLst>
      <p:ext uri="{BB962C8B-B14F-4D97-AF65-F5344CB8AC3E}">
        <p14:creationId xmlns:p14="http://schemas.microsoft.com/office/powerpoint/2010/main" val="16764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9592" y="1412776"/>
            <a:ext cx="680475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Se o beneficiário não estiver sendo visualizado na Fila de Atendimento, clique em </a:t>
            </a:r>
            <a:r>
              <a:rPr lang="pt-BR" sz="1600" b="1" dirty="0" smtClean="0"/>
              <a:t>Solicitações </a:t>
            </a:r>
            <a:r>
              <a:rPr lang="pt-BR" sz="1600" dirty="0" smtClean="0"/>
              <a:t>e em seguida </a:t>
            </a:r>
            <a:r>
              <a:rPr lang="pt-BR" sz="1600" b="1" dirty="0" smtClean="0"/>
              <a:t>Solicitação de </a:t>
            </a:r>
            <a:r>
              <a:rPr lang="pt-BR" sz="1600" b="1" dirty="0" err="1" smtClean="0"/>
              <a:t>Exames-SP</a:t>
            </a:r>
            <a:r>
              <a:rPr lang="pt-BR" sz="1600" b="1" dirty="0" smtClean="0"/>
              <a:t>/SADT e Internação. </a:t>
            </a: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Observe que com a nova versão, houve unificação das telas de Solicitação de Exames e de Internações: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7" y="3411575"/>
            <a:ext cx="7880964" cy="19852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H="1" flipV="1">
            <a:off x="1246729" y="4684423"/>
            <a:ext cx="16633" cy="405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094100" y="502632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506272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173376" y="4705542"/>
            <a:ext cx="435779" cy="82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3470364" y="453063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91880" y="456704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5076056" y="4068211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" y="2996952"/>
            <a:ext cx="7880964" cy="23934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22241" y="1916832"/>
            <a:ext cx="561148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Na tela seguinte, passe o cartão do beneficiário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informe o código do cartão: 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907704" y="3371839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3080" y="1772816"/>
            <a:ext cx="673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</a:t>
            </a:r>
            <a:r>
              <a:rPr lang="pt-BR" sz="1600" dirty="0"/>
              <a:t>sistema </a:t>
            </a:r>
            <a:r>
              <a:rPr lang="pt-BR" sz="1600" dirty="0" smtClean="0"/>
              <a:t>apresentará os tipos </a:t>
            </a:r>
            <a:r>
              <a:rPr lang="pt-BR" sz="1600" dirty="0"/>
              <a:t>de regime de </a:t>
            </a:r>
            <a:r>
              <a:rPr lang="pt-BR" sz="1600" dirty="0" smtClean="0"/>
              <a:t>atendimento:</a:t>
            </a:r>
            <a:endParaRPr lang="pt-BR" sz="1600" b="1" dirty="0">
              <a:solidFill>
                <a:srgbClr val="00696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2" y="2564904"/>
            <a:ext cx="7880964" cy="38692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43608" y="155679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Lembrando que a opção </a:t>
            </a:r>
            <a:r>
              <a:rPr lang="pt-BR" sz="1600" b="1" dirty="0" smtClean="0"/>
              <a:t>Pré-Natal </a:t>
            </a:r>
            <a:r>
              <a:rPr lang="pt-BR" sz="1600" dirty="0" smtClean="0"/>
              <a:t>somente será apresentada se o </a:t>
            </a:r>
            <a:r>
              <a:rPr lang="pt-BR" sz="1600" dirty="0"/>
              <a:t>médico </a:t>
            </a:r>
            <a:r>
              <a:rPr lang="pt-BR" sz="1600" dirty="0" err="1" smtClean="0"/>
              <a:t>logado</a:t>
            </a:r>
            <a:r>
              <a:rPr lang="pt-BR" sz="1600" dirty="0" smtClean="0"/>
              <a:t> </a:t>
            </a:r>
            <a:r>
              <a:rPr lang="pt-BR" sz="1600" dirty="0"/>
              <a:t>for da </a:t>
            </a:r>
            <a:r>
              <a:rPr lang="pt-BR" sz="1600" dirty="0" smtClean="0"/>
              <a:t>especialidade de </a:t>
            </a:r>
            <a:r>
              <a:rPr lang="pt-BR" sz="1600" b="1" dirty="0" smtClean="0"/>
              <a:t>Ginecologia/Obstetrícia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2" y="2564904"/>
            <a:ext cx="7880964" cy="38543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2195736" y="5044926"/>
            <a:ext cx="34416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3" y="3063163"/>
            <a:ext cx="7880964" cy="19817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988840"/>
            <a:ext cx="665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Ao selecionar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, basta selecionar a opção </a:t>
            </a:r>
            <a:r>
              <a:rPr lang="pt-BR" sz="1600" b="1" dirty="0" smtClean="0"/>
              <a:t>Continuar:</a:t>
            </a:r>
            <a:endParaRPr lang="pt-BR" sz="16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287492" y="4822552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556792"/>
            <a:ext cx="701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gere </a:t>
            </a:r>
            <a:r>
              <a:rPr lang="pt-BR" sz="1600" dirty="0"/>
              <a:t>a solicitação normalmente.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3" y="2708920"/>
            <a:ext cx="7853084" cy="3438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726" y="1662480"/>
            <a:ext cx="6768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novamente o sistema permitirá a</a:t>
            </a:r>
          </a:p>
          <a:p>
            <a:r>
              <a:rPr lang="pt-BR" sz="1600" dirty="0"/>
              <a:t>b</a:t>
            </a:r>
            <a:r>
              <a:rPr lang="pt-BR" sz="1600" dirty="0" smtClean="0"/>
              <a:t>usca por data ou sem filtro nenhum, onde o sistema trará todas as </a:t>
            </a:r>
          </a:p>
          <a:p>
            <a:r>
              <a:rPr lang="pt-BR" sz="1600" dirty="0" smtClean="0"/>
              <a:t>solicitações de internação do beneficiário.</a:t>
            </a:r>
          </a:p>
          <a:p>
            <a:endParaRPr lang="pt-BR" sz="12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" y="2963956"/>
            <a:ext cx="7853084" cy="2409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13719"/>
            <a:ext cx="680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6969"/>
                </a:solidFill>
              </a:rPr>
              <a:t>O sistema apresenta as possíveis solicitações do beneficiário, com os mesmos atalhos já apresentados na versão antiga do RES, basta selecionar a guia</a:t>
            </a:r>
            <a:r>
              <a:rPr lang="pt-BR" sz="1600" b="1" dirty="0" smtClean="0">
                <a:solidFill>
                  <a:srgbClr val="006969"/>
                </a:solidFill>
              </a:rPr>
              <a:t> </a:t>
            </a:r>
            <a:r>
              <a:rPr lang="pt-BR" sz="1600" dirty="0" smtClean="0">
                <a:solidFill>
                  <a:srgbClr val="006969"/>
                </a:solidFill>
              </a:rPr>
              <a:t>desejada:</a:t>
            </a:r>
            <a:endParaRPr lang="pt-BR" sz="1600" dirty="0">
              <a:solidFill>
                <a:srgbClr val="00696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6011391" cy="3174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707731" y="3501008"/>
            <a:ext cx="198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gerar </a:t>
            </a:r>
            <a:r>
              <a:rPr lang="pt-BR" sz="1600" dirty="0"/>
              <a:t>a </a:t>
            </a:r>
            <a:r>
              <a:rPr lang="pt-BR" sz="1600" dirty="0" smtClean="0"/>
              <a:t>solicitação </a:t>
            </a:r>
            <a:r>
              <a:rPr lang="pt-BR" sz="1600" dirty="0"/>
              <a:t>normalmente.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724524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027905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55576" y="4374342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952548" y="4379105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3068960"/>
            <a:ext cx="7366520" cy="1880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07503" y="1772816"/>
            <a:ext cx="664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ou </a:t>
            </a:r>
            <a:r>
              <a:rPr lang="pt-BR" sz="1600" b="1" dirty="0" smtClean="0"/>
              <a:t>Solicitar Internação, </a:t>
            </a:r>
            <a:r>
              <a:rPr lang="pt-BR" sz="1600" dirty="0" smtClean="0"/>
              <a:t>se houver a necessidade de internação para tal procedimento. </a:t>
            </a:r>
            <a:endParaRPr lang="pt-BR" sz="1600" dirty="0"/>
          </a:p>
          <a:p>
            <a:endParaRPr lang="pt-BR" sz="1200" dirty="0" smtClean="0"/>
          </a:p>
          <a:p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805880" y="537321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5868144" y="4221088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158756" cy="309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1545754"/>
            <a:ext cx="6683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selecionar a opção </a:t>
            </a:r>
            <a:r>
              <a:rPr lang="pt-BR" sz="1600" b="1" dirty="0"/>
              <a:t>Pós-Cirúrgico, </a:t>
            </a:r>
            <a:r>
              <a:rPr lang="pt-BR" sz="1600" dirty="0"/>
              <a:t>o sistema </a:t>
            </a:r>
            <a:r>
              <a:rPr lang="pt-BR" sz="1600" dirty="0" smtClean="0"/>
              <a:t>também apresenta as </a:t>
            </a:r>
            <a:r>
              <a:rPr lang="pt-BR" sz="1600" dirty="0"/>
              <a:t>solicitações de Internação pertencentes ao </a:t>
            </a:r>
            <a:r>
              <a:rPr lang="pt-BR" sz="1600" dirty="0" smtClean="0"/>
              <a:t>beneficiário, </a:t>
            </a:r>
            <a:r>
              <a:rPr lang="pt-BR" sz="1600" dirty="0">
                <a:solidFill>
                  <a:srgbClr val="006969"/>
                </a:solidFill>
              </a:rPr>
              <a:t>com os mesmos atalhos já apresentados na versão antiga do RES, basta selecionar a guia</a:t>
            </a:r>
            <a:r>
              <a:rPr lang="pt-BR" sz="1600" b="1" dirty="0">
                <a:solidFill>
                  <a:srgbClr val="006969"/>
                </a:solidFill>
              </a:rPr>
              <a:t> </a:t>
            </a:r>
            <a:r>
              <a:rPr lang="pt-BR" sz="1600" dirty="0">
                <a:solidFill>
                  <a:srgbClr val="006969"/>
                </a:solidFill>
              </a:rPr>
              <a:t>desejada: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043608" y="447335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288096" y="4473724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780674" y="5820104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604591" y="5820104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</a:t>
            </a:r>
            <a:r>
              <a:rPr lang="pt-BR" b="1" dirty="0"/>
              <a:t>antiga</a:t>
            </a:r>
          </a:p>
        </p:txBody>
      </p:sp>
    </p:spTree>
    <p:extLst>
      <p:ext uri="{BB962C8B-B14F-4D97-AF65-F5344CB8AC3E}">
        <p14:creationId xmlns:p14="http://schemas.microsoft.com/office/powerpoint/2010/main" val="30841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28800"/>
            <a:ext cx="648072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novamente serão </a:t>
            </a:r>
          </a:p>
          <a:p>
            <a:pPr marL="0" indent="0">
              <a:buNone/>
            </a:pPr>
            <a:r>
              <a:rPr lang="pt-BR" sz="1600" dirty="0" smtClean="0"/>
              <a:t>apresentadas as Internações sem registro de alta. Basta selecionar o </a:t>
            </a:r>
          </a:p>
          <a:p>
            <a:pPr marL="0" indent="0">
              <a:buNone/>
            </a:pPr>
            <a:r>
              <a:rPr lang="pt-BR" sz="1600" dirty="0" smtClean="0"/>
              <a:t>número da guia para dar continuidade ao processo de solicitação.</a:t>
            </a:r>
          </a:p>
          <a:p>
            <a:pPr marL="0" indent="0">
              <a:buNone/>
            </a:pPr>
            <a:endParaRPr lang="pt-BR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158756" cy="346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1066468" y="4675996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310956" y="467637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067065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Nos casos em que o beneficiário não tiver guia de internação solicitada pendente ou autorizada, o sistema retornará mensagem de que não existe solicitação de internação</a:t>
            </a:r>
            <a:r>
              <a:rPr lang="pt-BR" sz="1600" dirty="0" smtClean="0"/>
              <a:t>. Nesse caso, somente será possível voltar ao </a:t>
            </a:r>
            <a:r>
              <a:rPr lang="pt-BR" sz="1600" dirty="0"/>
              <a:t>m</a:t>
            </a:r>
            <a:r>
              <a:rPr lang="pt-BR" sz="1600" dirty="0" smtClean="0"/>
              <a:t>enu principal ou solicitar uma internação.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768752" cy="2770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5532851" y="5360516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360516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43171" y="3068960"/>
            <a:ext cx="6984776" cy="1584176"/>
          </a:xfrm>
          <a:prstGeom prst="roundRec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571262" y="3501008"/>
            <a:ext cx="5328592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Para o Produto Hospitalar, não será permitida a emissão de </a:t>
            </a:r>
            <a:r>
              <a:rPr lang="pt-BR" sz="2000" b="1" dirty="0" smtClean="0">
                <a:solidFill>
                  <a:schemeClr val="bg1"/>
                </a:solidFill>
              </a:rPr>
              <a:t>Guias Futuras</a:t>
            </a:r>
            <a:r>
              <a:rPr lang="pt-BR" sz="2000" dirty="0" smtClean="0">
                <a:solidFill>
                  <a:schemeClr val="bg1"/>
                </a:solidFill>
              </a:rPr>
              <a:t>.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131840" y="242088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8B50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4464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/>
              <a:t>Em caso de dúvidas </a:t>
            </a:r>
            <a:r>
              <a:rPr lang="pt-BR" sz="1800" dirty="0"/>
              <a:t>entre em contato </a:t>
            </a:r>
            <a:r>
              <a:rPr lang="pt-BR" sz="1800" dirty="0" smtClean="0"/>
              <a:t>com o </a:t>
            </a:r>
            <a:r>
              <a:rPr lang="pt-BR" sz="1800" dirty="0"/>
              <a:t>D</a:t>
            </a:r>
            <a:r>
              <a:rPr lang="pt-BR" sz="1800" dirty="0" smtClean="0"/>
              <a:t>epartamento de </a:t>
            </a:r>
            <a:r>
              <a:rPr lang="pt-BR" sz="1800" b="1" dirty="0" smtClean="0"/>
              <a:t>Relacionamento com o </a:t>
            </a:r>
            <a:r>
              <a:rPr lang="pt-BR" sz="1800" b="1" dirty="0"/>
              <a:t>Cooperado </a:t>
            </a:r>
            <a:r>
              <a:rPr lang="pt-BR" sz="1800" dirty="0" smtClean="0"/>
              <a:t>através do e-mail</a:t>
            </a:r>
            <a:br>
              <a:rPr lang="pt-BR" sz="1800" dirty="0" smtClean="0"/>
            </a:br>
            <a:r>
              <a:rPr lang="pt-BR" sz="1800" b="1" dirty="0" smtClean="0"/>
              <a:t>relacionamentocoop@unimedcampinas.com.br.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029099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É importante lembrar que a consulta em consultório não é coberta para o beneficiário do Produto Hospitalar. Portanto, caso não tenha realizado nenhum procedimento no consultório, o nome do beneficiário não será apresentado na </a:t>
            </a:r>
            <a:r>
              <a:rPr lang="pt-BR" sz="1600" b="1" dirty="0" smtClean="0"/>
              <a:t>Fila de Atendimento</a:t>
            </a:r>
            <a:r>
              <a:rPr lang="pt-BR" sz="1600" dirty="0" smtClean="0"/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6352"/>
            <a:ext cx="8100392" cy="9028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2087724" y="3782870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1907704" y="343176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29220" y="34681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13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221655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Desta maneira, selecione a aba de </a:t>
            </a:r>
            <a:r>
              <a:rPr lang="pt-BR" sz="1600" b="1" dirty="0" smtClean="0"/>
              <a:t>Solicitações/Execuções</a:t>
            </a:r>
            <a:r>
              <a:rPr lang="pt-BR" sz="1600" dirty="0" smtClean="0"/>
              <a:t> e em seguida a opção </a:t>
            </a:r>
            <a:r>
              <a:rPr lang="pt-BR" sz="1600" b="1" dirty="0" smtClean="0"/>
              <a:t>Solicitação de Exame–SP/SADT</a:t>
            </a:r>
            <a:r>
              <a:rPr lang="pt-BR" sz="1600" dirty="0" smtClean="0"/>
              <a:t>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8100392" cy="1659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864414" y="4768175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3625138" y="459326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57412" y="46296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3.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111886" y="3255565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931866" y="2904464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74898" y="294087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906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20856"/>
            <a:ext cx="8087021" cy="10553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15616" y="220486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Informe o beneficiário passando o cartão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digitando o código: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985178" y="3537473"/>
            <a:ext cx="56704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312944" y="34163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45218" y="34527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4.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2195736" y="3668357"/>
            <a:ext cx="221246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676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20608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Após identificar o beneficiário, sistema abre a tela para a escolha do </a:t>
            </a:r>
            <a:r>
              <a:rPr lang="pt-BR" sz="1600" b="1" dirty="0" smtClean="0"/>
              <a:t>Regime de Atendimento do Produto Hospitalar</a:t>
            </a:r>
            <a:r>
              <a:rPr lang="pt-BR" sz="1600" dirty="0" smtClean="0"/>
              <a:t>, conforme tela abaixo:</a:t>
            </a:r>
            <a:endParaRPr lang="pt-BR" sz="1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84984"/>
            <a:ext cx="8087021" cy="17101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590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47664" y="208967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É importante lembrar que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 somente será apresentada, se o Cooperado logado for um </a:t>
            </a:r>
            <a:r>
              <a:rPr lang="pt-BR" sz="1600" b="1" dirty="0" smtClean="0"/>
              <a:t>Ginecologista/Obstetra</a:t>
            </a:r>
            <a:r>
              <a:rPr lang="pt-BR" sz="16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55099"/>
            <a:ext cx="8087021" cy="16860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556428" y="4512418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47664" y="193107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Neste caso, não é </a:t>
            </a:r>
            <a:r>
              <a:rPr lang="pt-BR" sz="1600" dirty="0"/>
              <a:t>necessário informar a guia principal para registro da solicitação. Para dar </a:t>
            </a:r>
            <a:r>
              <a:rPr lang="pt-BR" sz="1600" dirty="0" smtClean="0"/>
              <a:t>andamento ao processo de solicitação</a:t>
            </a:r>
            <a:r>
              <a:rPr lang="pt-BR" sz="1600" dirty="0"/>
              <a:t>, basta selecionar a opção </a:t>
            </a:r>
            <a:r>
              <a:rPr lang="pt-BR" sz="1600" b="1" dirty="0" smtClean="0"/>
              <a:t>Continuar: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573795"/>
            <a:ext cx="8087021" cy="16602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374846" y="4476846"/>
            <a:ext cx="1736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1388</Words>
  <Application>Microsoft Office PowerPoint</Application>
  <PresentationFormat>Apresentação na tela (4:3)</PresentationFormat>
  <Paragraphs>133</Paragraphs>
  <Slides>33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PRODUTO HOSPITALAR</vt:lpstr>
      <vt:lpstr>PRODUTO HOSPITALAR: Conceito</vt:lpstr>
      <vt:lpstr>Solicitação via RES Versão antiga</vt:lpstr>
      <vt:lpstr>Solicitação via RES – Versão antiga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Solicitação via RES – Versão antiga</vt:lpstr>
      <vt:lpstr>Solicitação via RES – Versão antiga</vt:lpstr>
      <vt:lpstr>Solicitação via RES Versão nova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Em caso de dúvidas entre em contato com o Departamento de Relacionamento com o Cooperado através do e-mail relacionamentocoop@unimedcampinas.com.br.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Usuário do Windows</cp:lastModifiedBy>
  <cp:revision>124</cp:revision>
  <cp:lastPrinted>2015-09-11T19:21:28Z</cp:lastPrinted>
  <dcterms:created xsi:type="dcterms:W3CDTF">2014-02-13T16:35:54Z</dcterms:created>
  <dcterms:modified xsi:type="dcterms:W3CDTF">2016-06-23T13:44:12Z</dcterms:modified>
</cp:coreProperties>
</file>